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9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58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80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09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19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35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71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6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49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90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979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1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0012E-F565-44E6-881D-A54950DF07FE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44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59337"/>
            <a:ext cx="10713335" cy="1278481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Georgia" panose="02040502050405020303" pitchFamily="18" charset="0"/>
              </a:rPr>
              <a:t>Session 4 – </a:t>
            </a:r>
            <a:r>
              <a:rPr lang="en-US" sz="3200" dirty="0" smtClean="0">
                <a:latin typeface="Georgia" panose="02040502050405020303" pitchFamily="18" charset="0"/>
              </a:rPr>
              <a:t>POLITICAL INSTITUTIONS: CONGRESS</a:t>
            </a:r>
            <a:endParaRPr lang="en-US" sz="3200" dirty="0">
              <a:latin typeface="Georgia" panose="02040502050405020303" pitchFamily="18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1495746"/>
            <a:ext cx="10515600" cy="518284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eorgia" panose="02040502050405020303" pitchFamily="18" charset="0"/>
              </a:rPr>
              <a:t>U.S. Congress </a:t>
            </a:r>
            <a:r>
              <a:rPr lang="en-US" i="1" dirty="0" smtClean="0">
                <a:latin typeface="Georgia" panose="02040502050405020303" pitchFamily="18" charset="0"/>
              </a:rPr>
              <a:t>(</a:t>
            </a:r>
            <a:r>
              <a:rPr lang="en-US" i="1" dirty="0" err="1" smtClean="0">
                <a:latin typeface="Georgia" panose="02040502050405020303" pitchFamily="18" charset="0"/>
              </a:rPr>
              <a:t>Krutz</a:t>
            </a:r>
            <a:r>
              <a:rPr lang="en-US" i="1" dirty="0" smtClean="0">
                <a:latin typeface="Georgia" panose="02040502050405020303" pitchFamily="18" charset="0"/>
              </a:rPr>
              <a:t> et al., Chap. 11) 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Introduction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Institutional design of </a:t>
            </a:r>
            <a:r>
              <a:rPr lang="en-US" dirty="0" smtClean="0">
                <a:latin typeface="Georgia" panose="02040502050405020303" pitchFamily="18" charset="0"/>
              </a:rPr>
              <a:t>Congress</a:t>
            </a:r>
          </a:p>
          <a:p>
            <a:pPr lvl="2"/>
            <a:r>
              <a:rPr lang="en-US" dirty="0" smtClean="0">
                <a:latin typeface="Georgia" panose="02040502050405020303" pitchFamily="18" charset="0"/>
              </a:rPr>
              <a:t>Recap</a:t>
            </a:r>
          </a:p>
          <a:p>
            <a:pPr lvl="2"/>
            <a:r>
              <a:rPr lang="en-US" dirty="0" smtClean="0">
                <a:latin typeface="Georgia" panose="02040502050405020303" pitchFamily="18" charset="0"/>
              </a:rPr>
              <a:t>Senate </a:t>
            </a:r>
            <a:r>
              <a:rPr lang="en-US" dirty="0">
                <a:latin typeface="Georgia" panose="02040502050405020303" pitchFamily="18" charset="0"/>
              </a:rPr>
              <a:t>representation and House </a:t>
            </a:r>
            <a:r>
              <a:rPr lang="en-US" dirty="0" smtClean="0">
                <a:latin typeface="Georgia" panose="02040502050405020303" pitchFamily="18" charset="0"/>
              </a:rPr>
              <a:t>apportionment</a:t>
            </a:r>
          </a:p>
          <a:p>
            <a:pPr lvl="2"/>
            <a:r>
              <a:rPr lang="en-US" dirty="0" smtClean="0">
                <a:latin typeface="Georgia" panose="02040502050405020303" pitchFamily="18" charset="0"/>
              </a:rPr>
              <a:t>Racial gerrymandering</a:t>
            </a:r>
          </a:p>
          <a:p>
            <a:pPr lvl="2"/>
            <a:r>
              <a:rPr lang="en-US" dirty="0" smtClean="0">
                <a:latin typeface="Georgia" panose="02040502050405020303" pitchFamily="18" charset="0"/>
              </a:rPr>
              <a:t>Congressional </a:t>
            </a:r>
            <a:r>
              <a:rPr lang="en-US" dirty="0">
                <a:latin typeface="Georgia" panose="02040502050405020303" pitchFamily="18" charset="0"/>
              </a:rPr>
              <a:t>powers (enumerated, implied, </a:t>
            </a:r>
            <a:r>
              <a:rPr lang="en-US" dirty="0" smtClean="0">
                <a:latin typeface="Georgia" panose="02040502050405020303" pitchFamily="18" charset="0"/>
              </a:rPr>
              <a:t>inherent)</a:t>
            </a:r>
          </a:p>
          <a:p>
            <a:pPr lvl="2"/>
            <a:r>
              <a:rPr lang="en-US" dirty="0" smtClean="0">
                <a:latin typeface="Georgia" panose="02040502050405020303" pitchFamily="18" charset="0"/>
              </a:rPr>
              <a:t>Limits </a:t>
            </a:r>
            <a:r>
              <a:rPr lang="en-US" dirty="0">
                <a:latin typeface="Georgia" panose="02040502050405020303" pitchFamily="18" charset="0"/>
              </a:rPr>
              <a:t>of Congress’s power to regulate</a:t>
            </a:r>
          </a:p>
          <a:p>
            <a:pPr lvl="1"/>
            <a:r>
              <a:rPr lang="en-US" dirty="0">
                <a:latin typeface="Georgia" panose="02040502050405020303" pitchFamily="18" charset="0"/>
              </a:rPr>
              <a:t>Congressional </a:t>
            </a:r>
            <a:r>
              <a:rPr lang="en-US" dirty="0" smtClean="0">
                <a:latin typeface="Georgia" panose="02040502050405020303" pitchFamily="18" charset="0"/>
              </a:rPr>
              <a:t>Elections</a:t>
            </a:r>
          </a:p>
          <a:p>
            <a:pPr lvl="2"/>
            <a:r>
              <a:rPr lang="en-US" dirty="0" smtClean="0">
                <a:latin typeface="Georgia" panose="02040502050405020303" pitchFamily="18" charset="0"/>
              </a:rPr>
              <a:t>Differences </a:t>
            </a:r>
            <a:r>
              <a:rPr lang="en-US" dirty="0">
                <a:latin typeface="Georgia" panose="02040502050405020303" pitchFamily="18" charset="0"/>
              </a:rPr>
              <a:t>between the House and </a:t>
            </a:r>
            <a:r>
              <a:rPr lang="en-US" dirty="0" smtClean="0">
                <a:latin typeface="Georgia" panose="02040502050405020303" pitchFamily="18" charset="0"/>
              </a:rPr>
              <a:t>Senate</a:t>
            </a:r>
          </a:p>
          <a:p>
            <a:pPr lvl="2"/>
            <a:r>
              <a:rPr lang="en-US" dirty="0" smtClean="0">
                <a:latin typeface="Georgia" panose="02040502050405020303" pitchFamily="18" charset="0"/>
              </a:rPr>
              <a:t>Congressional </a:t>
            </a:r>
            <a:r>
              <a:rPr lang="en-US" dirty="0">
                <a:latin typeface="Georgia" panose="02040502050405020303" pitchFamily="18" charset="0"/>
              </a:rPr>
              <a:t>campaign </a:t>
            </a:r>
            <a:r>
              <a:rPr lang="en-US" dirty="0" smtClean="0">
                <a:latin typeface="Georgia" panose="02040502050405020303" pitchFamily="18" charset="0"/>
              </a:rPr>
              <a:t>funding</a:t>
            </a:r>
          </a:p>
          <a:p>
            <a:pPr lvl="2"/>
            <a:r>
              <a:rPr lang="en-US" dirty="0" smtClean="0">
                <a:latin typeface="Georgia" panose="02040502050405020303" pitchFamily="18" charset="0"/>
              </a:rPr>
              <a:t>Incumbency effects</a:t>
            </a:r>
          </a:p>
          <a:p>
            <a:pPr lvl="2"/>
            <a:r>
              <a:rPr lang="en-US" dirty="0" smtClean="0">
                <a:latin typeface="Georgia" panose="02040502050405020303" pitchFamily="18" charset="0"/>
              </a:rPr>
              <a:t>Local </a:t>
            </a:r>
            <a:r>
              <a:rPr lang="en-US" dirty="0">
                <a:latin typeface="Georgia" panose="02040502050405020303" pitchFamily="18" charset="0"/>
              </a:rPr>
              <a:t>and national elections</a:t>
            </a:r>
          </a:p>
          <a:p>
            <a:pPr lvl="1"/>
            <a:endParaRPr lang="en-US" dirty="0" smtClean="0">
              <a:latin typeface="Georgia" panose="02040502050405020303" pitchFamily="18" charset="0"/>
            </a:endParaRPr>
          </a:p>
          <a:p>
            <a:pPr marL="457200" lvl="1" indent="0">
              <a:buNone/>
            </a:pPr>
            <a:endParaRPr lang="en-US" dirty="0" smtClean="0">
              <a:latin typeface="Georgia" panose="02040502050405020303" pitchFamily="18" charset="0"/>
            </a:endParaRPr>
          </a:p>
          <a:p>
            <a:pPr lvl="2"/>
            <a:endParaRPr lang="en-US" dirty="0" smtClean="0">
              <a:latin typeface="Georgia" panose="02040502050405020303" pitchFamily="18" charset="0"/>
            </a:endParaRPr>
          </a:p>
          <a:p>
            <a:pPr lvl="2"/>
            <a:endParaRPr lang="en-US" dirty="0" smtClean="0">
              <a:latin typeface="Georgia" panose="02040502050405020303" pitchFamily="18" charset="0"/>
            </a:endParaRPr>
          </a:p>
          <a:p>
            <a:pPr marL="0" lvl="1" indent="0">
              <a:spcBef>
                <a:spcPts val="1000"/>
              </a:spcBef>
              <a:buNone/>
            </a:pPr>
            <a:endParaRPr lang="en-US" dirty="0" smtClean="0">
              <a:latin typeface="Georgia" panose="02040502050405020303" pitchFamily="18" charset="0"/>
            </a:endParaRPr>
          </a:p>
          <a:p>
            <a:pPr marL="0" indent="0">
              <a:buNone/>
            </a:pPr>
            <a:endParaRPr lang="en-US" dirty="0" smtClean="0">
              <a:latin typeface="Georgia" panose="02040502050405020303" pitchFamily="18" charset="0"/>
            </a:endParaRPr>
          </a:p>
          <a:p>
            <a:endParaRPr lang="en-US" dirty="0">
              <a:latin typeface="Georgia" panose="02040502050405020303" pitchFamily="18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00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59671"/>
    </mc:Choice>
    <mc:Fallback xmlns="">
      <p:transition spd="slow" advTm="18596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72924" y="1524683"/>
            <a:ext cx="10515600" cy="4280016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Georgia" panose="02040502050405020303" pitchFamily="18" charset="0"/>
              </a:rPr>
              <a:t>Congressional </a:t>
            </a:r>
            <a:r>
              <a:rPr lang="en-US" sz="2400" dirty="0" smtClean="0">
                <a:latin typeface="Georgia" panose="02040502050405020303" pitchFamily="18" charset="0"/>
              </a:rPr>
              <a:t>Representation</a:t>
            </a:r>
          </a:p>
          <a:p>
            <a:pPr lvl="1"/>
            <a:r>
              <a:rPr lang="en-US" sz="2000" dirty="0" smtClean="0">
                <a:latin typeface="Georgia" panose="02040502050405020303" pitchFamily="18" charset="0"/>
              </a:rPr>
              <a:t>Representation </a:t>
            </a:r>
            <a:r>
              <a:rPr lang="en-US" sz="2000" dirty="0">
                <a:latin typeface="Georgia" panose="02040502050405020303" pitchFamily="18" charset="0"/>
              </a:rPr>
              <a:t>= complex </a:t>
            </a:r>
            <a:r>
              <a:rPr lang="en-US" sz="2000" dirty="0" smtClean="0">
                <a:latin typeface="Georgia" panose="02040502050405020303" pitchFamily="18" charset="0"/>
              </a:rPr>
              <a:t>concept</a:t>
            </a:r>
          </a:p>
          <a:p>
            <a:pPr lvl="1"/>
            <a:r>
              <a:rPr lang="en-US" sz="2000" dirty="0" smtClean="0">
                <a:latin typeface="Georgia" panose="02040502050405020303" pitchFamily="18" charset="0"/>
              </a:rPr>
              <a:t>Types </a:t>
            </a:r>
            <a:r>
              <a:rPr lang="en-US" sz="2000" dirty="0">
                <a:latin typeface="Georgia" panose="02040502050405020303" pitchFamily="18" charset="0"/>
              </a:rPr>
              <a:t>of </a:t>
            </a:r>
            <a:r>
              <a:rPr lang="en-US" sz="2000" dirty="0" smtClean="0">
                <a:latin typeface="Georgia" panose="02040502050405020303" pitchFamily="18" charset="0"/>
              </a:rPr>
              <a:t>representation </a:t>
            </a:r>
            <a:r>
              <a:rPr lang="en-US" sz="2000" dirty="0">
                <a:latin typeface="Georgia" panose="02040502050405020303" pitchFamily="18" charset="0"/>
              </a:rPr>
              <a:t>(3 of </a:t>
            </a:r>
            <a:r>
              <a:rPr lang="en-US" sz="2000" dirty="0" smtClean="0">
                <a:latin typeface="Georgia" panose="02040502050405020303" pitchFamily="18" charset="0"/>
              </a:rPr>
              <a:t>them)</a:t>
            </a:r>
          </a:p>
          <a:p>
            <a:pPr lvl="1"/>
            <a:r>
              <a:rPr lang="en-US" sz="2000" dirty="0" smtClean="0">
                <a:latin typeface="Georgia" panose="02040502050405020303" pitchFamily="18" charset="0"/>
              </a:rPr>
              <a:t>Descriptive </a:t>
            </a:r>
            <a:r>
              <a:rPr lang="en-US" sz="2000" dirty="0">
                <a:latin typeface="Georgia" panose="02040502050405020303" pitchFamily="18" charset="0"/>
              </a:rPr>
              <a:t>representation in Congress (not the same as </a:t>
            </a:r>
            <a:r>
              <a:rPr lang="en-US" sz="2000" dirty="0" smtClean="0">
                <a:latin typeface="Georgia" panose="02040502050405020303" pitchFamily="18" charset="0"/>
              </a:rPr>
              <a:t>substantive)</a:t>
            </a:r>
          </a:p>
          <a:p>
            <a:pPr lvl="1"/>
            <a:r>
              <a:rPr lang="en-US" sz="2000" dirty="0" smtClean="0">
                <a:latin typeface="Georgia" panose="02040502050405020303" pitchFamily="18" charset="0"/>
              </a:rPr>
              <a:t>Representing </a:t>
            </a:r>
            <a:r>
              <a:rPr lang="en-US" sz="2000" dirty="0">
                <a:latin typeface="Georgia" panose="02040502050405020303" pitchFamily="18" charset="0"/>
              </a:rPr>
              <a:t>constituents, language and </a:t>
            </a:r>
            <a:r>
              <a:rPr lang="en-US" sz="2000" dirty="0" smtClean="0">
                <a:latin typeface="Georgia" panose="02040502050405020303" pitchFamily="18" charset="0"/>
              </a:rPr>
              <a:t>metaphor</a:t>
            </a:r>
          </a:p>
          <a:p>
            <a:pPr lvl="1"/>
            <a:r>
              <a:rPr lang="en-US" sz="2000" dirty="0" smtClean="0">
                <a:latin typeface="Georgia" panose="02040502050405020303" pitchFamily="18" charset="0"/>
              </a:rPr>
              <a:t>Collective </a:t>
            </a:r>
            <a:r>
              <a:rPr lang="en-US" sz="2000" dirty="0">
                <a:latin typeface="Georgia" panose="02040502050405020303" pitchFamily="18" charset="0"/>
              </a:rPr>
              <a:t>representation and Congressional approval</a:t>
            </a:r>
          </a:p>
          <a:p>
            <a:r>
              <a:rPr lang="en-US" sz="2400" dirty="0">
                <a:latin typeface="Georgia" panose="02040502050405020303" pitchFamily="18" charset="0"/>
              </a:rPr>
              <a:t>House and Senate </a:t>
            </a:r>
            <a:r>
              <a:rPr lang="en-US" sz="2400" dirty="0" smtClean="0">
                <a:latin typeface="Georgia" panose="02040502050405020303" pitchFamily="18" charset="0"/>
              </a:rPr>
              <a:t>Organizations</a:t>
            </a:r>
          </a:p>
          <a:p>
            <a:pPr lvl="1"/>
            <a:r>
              <a:rPr lang="en-US" sz="2000" dirty="0" smtClean="0">
                <a:latin typeface="Georgia" panose="02040502050405020303" pitchFamily="18" charset="0"/>
              </a:rPr>
              <a:t>Party leadership</a:t>
            </a:r>
          </a:p>
          <a:p>
            <a:pPr lvl="1"/>
            <a:r>
              <a:rPr lang="en-US" sz="2000" dirty="0" smtClean="0">
                <a:latin typeface="Georgia" panose="02040502050405020303" pitchFamily="18" charset="0"/>
              </a:rPr>
              <a:t>Committee </a:t>
            </a:r>
            <a:r>
              <a:rPr lang="en-US" sz="2000" dirty="0">
                <a:latin typeface="Georgia" panose="02040502050405020303" pitchFamily="18" charset="0"/>
              </a:rPr>
              <a:t>system → 4 </a:t>
            </a:r>
            <a:r>
              <a:rPr lang="en-US" sz="2000" dirty="0" smtClean="0">
                <a:latin typeface="Georgia" panose="02040502050405020303" pitchFamily="18" charset="0"/>
              </a:rPr>
              <a:t>types</a:t>
            </a:r>
          </a:p>
          <a:p>
            <a:pPr lvl="1"/>
            <a:r>
              <a:rPr lang="en-US" sz="2000" dirty="0" smtClean="0">
                <a:latin typeface="Georgia" panose="02040502050405020303" pitchFamily="18" charset="0"/>
              </a:rPr>
              <a:t>Legislative </a:t>
            </a:r>
            <a:r>
              <a:rPr lang="en-US" sz="2000" dirty="0">
                <a:latin typeface="Georgia" panose="02040502050405020303" pitchFamily="18" charset="0"/>
              </a:rPr>
              <a:t>Process → classic </a:t>
            </a:r>
            <a:r>
              <a:rPr lang="en-US" sz="2000" dirty="0" smtClean="0">
                <a:latin typeface="Georgia" panose="02040502050405020303" pitchFamily="18" charset="0"/>
              </a:rPr>
              <a:t>(</a:t>
            </a:r>
            <a:r>
              <a:rPr lang="en-US" sz="2000" i="1" dirty="0" smtClean="0">
                <a:latin typeface="Georgia" panose="02040502050405020303" pitchFamily="18" charset="0"/>
              </a:rPr>
              <a:t>Schoolhouse Rock</a:t>
            </a:r>
            <a:r>
              <a:rPr lang="en-US" sz="2000" dirty="0" smtClean="0">
                <a:latin typeface="Georgia" panose="02040502050405020303" pitchFamily="18" charset="0"/>
              </a:rPr>
              <a:t>) </a:t>
            </a:r>
            <a:r>
              <a:rPr lang="en-US" sz="2000" dirty="0">
                <a:latin typeface="Georgia" panose="02040502050405020303" pitchFamily="18" charset="0"/>
              </a:rPr>
              <a:t>vs. modern legislation</a:t>
            </a:r>
          </a:p>
          <a:p>
            <a:endParaRPr lang="en-US" sz="2000" dirty="0" smtClean="0">
              <a:latin typeface="Georgia" panose="02040502050405020303" pitchFamily="18" charset="0"/>
            </a:endParaRPr>
          </a:p>
          <a:p>
            <a:pPr marL="0" lvl="1" indent="0">
              <a:spcBef>
                <a:spcPts val="1000"/>
              </a:spcBef>
              <a:buNone/>
            </a:pPr>
            <a:endParaRPr lang="en-US" dirty="0" smtClean="0">
              <a:latin typeface="Georgia" panose="02040502050405020303" pitchFamily="18" charset="0"/>
            </a:endParaRPr>
          </a:p>
          <a:p>
            <a:pPr marL="0" indent="0">
              <a:buNone/>
            </a:pPr>
            <a:endParaRPr lang="en-US" dirty="0" smtClean="0">
              <a:latin typeface="Georgia" panose="02040502050405020303" pitchFamily="18" charset="0"/>
            </a:endParaRPr>
          </a:p>
          <a:p>
            <a:endParaRPr lang="en-US" dirty="0">
              <a:latin typeface="Georgia" panose="02040502050405020303" pitchFamily="18" charset="0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90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84209"/>
    </mc:Choice>
    <mc:Fallback xmlns="">
      <p:transition spd="slow" advTm="13842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645</TotalTime>
  <Words>123</Words>
  <Application>Microsoft Office PowerPoint</Application>
  <PresentationFormat>Widescreen</PresentationFormat>
  <Paragraphs>31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Georgia</vt:lpstr>
      <vt:lpstr>Office Theme</vt:lpstr>
      <vt:lpstr>Session 4 – POLITICAL INSTITUTIONS: CONGRESS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SSCI 318 – GLOBAL HEALTH</dc:title>
  <dc:creator>PRI</dc:creator>
  <cp:lastModifiedBy>PRI</cp:lastModifiedBy>
  <cp:revision>69</cp:revision>
  <dcterms:created xsi:type="dcterms:W3CDTF">2020-06-25T18:42:51Z</dcterms:created>
  <dcterms:modified xsi:type="dcterms:W3CDTF">2020-07-08T22:27:11Z</dcterms:modified>
</cp:coreProperties>
</file>

<file path=docProps/thumbnail.jpeg>
</file>